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 Medium" panose="00000600000000000000" pitchFamily="2" charset="-52"/>
      <p:regular r:id="rId17"/>
      <p:italic r:id="rId18"/>
    </p:embeddedFont>
    <p:embeddedFont>
      <p:font typeface="Neue Machina" panose="020B0604020202020204" charset="-52"/>
      <p:regular r:id="rId19"/>
    </p:embeddedFont>
    <p:embeddedFont>
      <p:font typeface="Neue Machina Ultra-Bold" panose="020B0604020202020204" charset="-52"/>
      <p:regular r:id="rId20"/>
    </p:embeddedFont>
    <p:embeddedFont>
      <p:font typeface="Seymour One" panose="020B0604020202020204" charset="2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4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32.gif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1563086" y="1564330"/>
            <a:ext cx="5780565" cy="1912842"/>
          </a:xfrm>
          <a:custGeom>
            <a:avLst/>
            <a:gdLst/>
            <a:ahLst/>
            <a:cxnLst/>
            <a:rect l="l" t="t" r="r" b="b"/>
            <a:pathLst>
              <a:path w="5780565" h="1912842">
                <a:moveTo>
                  <a:pt x="0" y="0"/>
                </a:moveTo>
                <a:lnTo>
                  <a:pt x="5780566" y="0"/>
                </a:lnTo>
                <a:lnTo>
                  <a:pt x="5780566" y="1912842"/>
                </a:lnTo>
                <a:lnTo>
                  <a:pt x="0" y="1912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03989" y="4726186"/>
            <a:ext cx="8279324" cy="8673578"/>
          </a:xfrm>
          <a:custGeom>
            <a:avLst/>
            <a:gdLst/>
            <a:ahLst/>
            <a:cxnLst/>
            <a:rect l="l" t="t" r="r" b="b"/>
            <a:pathLst>
              <a:path w="8279324" h="8673578">
                <a:moveTo>
                  <a:pt x="0" y="0"/>
                </a:moveTo>
                <a:lnTo>
                  <a:pt x="8279325" y="0"/>
                </a:lnTo>
                <a:lnTo>
                  <a:pt x="8279325" y="8673578"/>
                </a:lnTo>
                <a:lnTo>
                  <a:pt x="0" y="8673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1057275" y="9165596"/>
            <a:ext cx="4178952" cy="5516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8" name="AutoShape 8"/>
          <p:cNvSpPr/>
          <p:nvPr/>
        </p:nvSpPr>
        <p:spPr>
          <a:xfrm>
            <a:off x="1057275" y="6292238"/>
            <a:ext cx="4178952" cy="55167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9" name="TextBox 9"/>
          <p:cNvSpPr txBox="1"/>
          <p:nvPr/>
        </p:nvSpPr>
        <p:spPr>
          <a:xfrm>
            <a:off x="1028700" y="2519911"/>
            <a:ext cx="15702601" cy="455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824"/>
              </a:lnSpc>
            </a:pPr>
            <a:endParaRPr/>
          </a:p>
          <a:p>
            <a:pPr>
              <a:lnSpc>
                <a:spcPts val="8824"/>
              </a:lnSpc>
            </a:pPr>
            <a:r>
              <a:rPr lang="en-US" sz="9804">
                <a:solidFill>
                  <a:srgbClr val="000000"/>
                </a:solidFill>
                <a:latin typeface="Seymour One"/>
              </a:rPr>
              <a:t>MARSMALLOW</a:t>
            </a:r>
          </a:p>
          <a:p>
            <a:pPr>
              <a:lnSpc>
                <a:spcPts val="8824"/>
              </a:lnSpc>
            </a:pPr>
            <a:r>
              <a:rPr lang="en-US" sz="9804">
                <a:solidFill>
                  <a:srgbClr val="000000"/>
                </a:solidFill>
                <a:latin typeface="Seymour One"/>
              </a:rPr>
              <a:t>PYGAME</a:t>
            </a:r>
          </a:p>
          <a:p>
            <a:pPr>
              <a:lnSpc>
                <a:spcPts val="8824"/>
              </a:lnSpc>
            </a:pPr>
            <a:endParaRPr lang="en-US" sz="9804">
              <a:solidFill>
                <a:srgbClr val="000000"/>
              </a:solidFill>
              <a:latin typeface="Seymour One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6123612" y="2753374"/>
            <a:ext cx="950408" cy="257952"/>
          </a:xfrm>
          <a:prstGeom prst="rect">
            <a:avLst/>
          </a:prstGeom>
          <a:solidFill>
            <a:srgbClr val="000000"/>
          </a:solidFill>
        </p:spPr>
      </p:sp>
      <p:sp>
        <p:nvSpPr>
          <p:cNvPr id="11" name="TextBox 11"/>
          <p:cNvSpPr txBox="1"/>
          <p:nvPr/>
        </p:nvSpPr>
        <p:spPr>
          <a:xfrm rot="5400000">
            <a:off x="15728201" y="2406451"/>
            <a:ext cx="4410871" cy="22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9"/>
              </a:lnSpc>
            </a:pPr>
            <a:r>
              <a:rPr lang="en-US" sz="249" spc="24">
                <a:solidFill>
                  <a:srgbClr val="000000"/>
                </a:solidFill>
                <a:latin typeface="Montserrat Medium"/>
              </a:rPr>
              <a:t>РУКОВОДСТВО</a:t>
            </a:r>
          </a:p>
          <a:p>
            <a:pPr>
              <a:lnSpc>
                <a:spcPts val="249"/>
              </a:lnSpc>
            </a:pPr>
            <a:r>
              <a:rPr lang="en-US" sz="249" spc="24">
                <a:solidFill>
                  <a:srgbClr val="000000"/>
                </a:solidFill>
                <a:latin typeface="Montserrat Medium"/>
              </a:rPr>
              <a:t>ПО ИСПОЛЬЗОВАНИЮ БРЕНДА ММ 2020 Г.</a:t>
            </a:r>
          </a:p>
          <a:p>
            <a:pPr>
              <a:lnSpc>
                <a:spcPts val="249"/>
              </a:lnSpc>
            </a:pPr>
            <a:endParaRPr lang="en-US" sz="249" spc="24">
              <a:solidFill>
                <a:srgbClr val="000000"/>
              </a:solidFill>
              <a:latin typeface="Montserrat Medium"/>
            </a:endParaRPr>
          </a:p>
          <a:p>
            <a:pPr>
              <a:lnSpc>
                <a:spcPts val="249"/>
              </a:lnSpc>
            </a:pPr>
            <a:endParaRPr lang="en-US" sz="249" spc="24">
              <a:solidFill>
                <a:srgbClr val="000000"/>
              </a:solidFill>
              <a:latin typeface="Montserrat Medium"/>
            </a:endParaRPr>
          </a:p>
          <a:p>
            <a:pPr>
              <a:lnSpc>
                <a:spcPts val="249"/>
              </a:lnSpc>
            </a:pPr>
            <a:endParaRPr lang="en-US" sz="249" spc="24">
              <a:solidFill>
                <a:srgbClr val="000000"/>
              </a:solidFill>
              <a:latin typeface="Montserrat Medium"/>
            </a:endParaRPr>
          </a:p>
          <a:p>
            <a:pPr>
              <a:lnSpc>
                <a:spcPts val="249"/>
              </a:lnSpc>
            </a:pPr>
            <a:endParaRPr lang="en-US" sz="249" spc="24">
              <a:solidFill>
                <a:srgbClr val="000000"/>
              </a:solidFill>
              <a:latin typeface="Montserrat Medium"/>
            </a:endParaRPr>
          </a:p>
          <a:p>
            <a:pPr>
              <a:lnSpc>
                <a:spcPts val="249"/>
              </a:lnSpc>
            </a:pPr>
            <a:endParaRPr lang="en-US" sz="249" spc="24">
              <a:solidFill>
                <a:srgbClr val="000000"/>
              </a:solidFill>
              <a:latin typeface="Montserrat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275" y="7771989"/>
            <a:ext cx="12175289" cy="108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1"/>
              </a:lnSpc>
            </a:pPr>
            <a:r>
              <a:rPr lang="en-US" sz="4191" spc="41">
                <a:solidFill>
                  <a:srgbClr val="000000"/>
                </a:solidFill>
                <a:latin typeface="Neue Machina"/>
              </a:rPr>
              <a:t>БЕСЕДИН ДАНИЛ ДМИТРИЕВИЧ</a:t>
            </a:r>
          </a:p>
          <a:p>
            <a:pPr>
              <a:lnSpc>
                <a:spcPts val="4191"/>
              </a:lnSpc>
            </a:pPr>
            <a:r>
              <a:rPr lang="en-US" sz="4191" spc="41">
                <a:solidFill>
                  <a:srgbClr val="000000"/>
                </a:solidFill>
                <a:latin typeface="Neue Machina"/>
              </a:rPr>
              <a:t>ТАШЛЫКОВА ЕЛЕНА ВЛАДИСЛАВОВНА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-1641837"/>
            <a:ext cx="4653162" cy="4653162"/>
          </a:xfrm>
          <a:custGeom>
            <a:avLst/>
            <a:gdLst/>
            <a:ahLst/>
            <a:cxnLst/>
            <a:rect l="l" t="t" r="r" b="b"/>
            <a:pathLst>
              <a:path w="4653162" h="4653162">
                <a:moveTo>
                  <a:pt x="0" y="0"/>
                </a:moveTo>
                <a:lnTo>
                  <a:pt x="4653162" y="0"/>
                </a:lnTo>
                <a:lnTo>
                  <a:pt x="4653162" y="4653162"/>
                </a:lnTo>
                <a:lnTo>
                  <a:pt x="0" y="4653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57275" y="6835582"/>
            <a:ext cx="12175289" cy="56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1"/>
              </a:lnSpc>
            </a:pPr>
            <a:r>
              <a:rPr lang="en-US" sz="4191" spc="41">
                <a:solidFill>
                  <a:srgbClr val="000000"/>
                </a:solidFill>
                <a:latin typeface="Neue Machina Ultra-Bold"/>
              </a:rPr>
              <a:t>НАД ПРОЕКТОМ РАБОТАЛИ: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552947" y="7217955"/>
            <a:ext cx="4080690" cy="4080690"/>
          </a:xfrm>
          <a:custGeom>
            <a:avLst/>
            <a:gdLst/>
            <a:ahLst/>
            <a:cxnLst/>
            <a:rect l="l" t="t" r="r" b="b"/>
            <a:pathLst>
              <a:path w="4080690" h="4080690">
                <a:moveTo>
                  <a:pt x="0" y="0"/>
                </a:moveTo>
                <a:lnTo>
                  <a:pt x="4080690" y="0"/>
                </a:lnTo>
                <a:lnTo>
                  <a:pt x="4080690" y="4080690"/>
                </a:lnTo>
                <a:lnTo>
                  <a:pt x="0" y="4080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 flipV="1">
            <a:off x="5035406" y="1047750"/>
            <a:ext cx="12223893" cy="3894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667" y="762846"/>
            <a:ext cx="400673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ВЫВОДЫ</a:t>
            </a:r>
          </a:p>
        </p:txBody>
      </p:sp>
      <p:sp>
        <p:nvSpPr>
          <p:cNvPr id="8" name="AutoShape 8"/>
          <p:cNvSpPr/>
          <p:nvPr/>
        </p:nvSpPr>
        <p:spPr>
          <a:xfrm>
            <a:off x="7392857" y="7328187"/>
            <a:ext cx="986640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667" y="7004337"/>
            <a:ext cx="636419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ПЕРСПЕКТИВЫ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05588" y="1639146"/>
            <a:ext cx="15973451" cy="4793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познакомились и опробовали на практике возможности библиотеки PyGame</a:t>
            </a:r>
          </a:p>
          <a:p>
            <a:pPr>
              <a:lnSpc>
                <a:spcPts val="3783"/>
              </a:lnSpc>
            </a:pPr>
            <a:endParaRPr lang="en-US" sz="3982">
              <a:solidFill>
                <a:srgbClr val="032537"/>
              </a:solidFill>
              <a:latin typeface="Neue Machina"/>
            </a:endParaRPr>
          </a:p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получили бесценный опыт работы в команде с использованием веб-сервиса для хостинга IT-проектов и их совместной разработки GitHub</a:t>
            </a:r>
          </a:p>
          <a:p>
            <a:pPr>
              <a:lnSpc>
                <a:spcPts val="3783"/>
              </a:lnSpc>
            </a:pPr>
            <a:endParaRPr lang="en-US" sz="3982">
              <a:solidFill>
                <a:srgbClr val="032537"/>
              </a:solidFill>
              <a:latin typeface="Neue Machina"/>
            </a:endParaRPr>
          </a:p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познакомились с возможностями программы Tiled</a:t>
            </a:r>
          </a:p>
          <a:p>
            <a:pPr>
              <a:lnSpc>
                <a:spcPts val="3783"/>
              </a:lnSpc>
            </a:pPr>
            <a:endParaRPr lang="en-US" sz="3982">
              <a:solidFill>
                <a:srgbClr val="032537"/>
              </a:solidFill>
              <a:latin typeface="Neue Machina"/>
            </a:endParaRPr>
          </a:p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поработали в роли game-разработчиков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 rot="-5400000">
            <a:off x="945286" y="1627343"/>
            <a:ext cx="509396" cy="342502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-5400000">
            <a:off x="945219" y="3017402"/>
            <a:ext cx="509396" cy="342502"/>
            <a:chOff x="0" y="0"/>
            <a:chExt cx="1930400" cy="129794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-5400000">
            <a:off x="945286" y="4916857"/>
            <a:ext cx="509396" cy="342502"/>
            <a:chOff x="0" y="0"/>
            <a:chExt cx="1930400" cy="129794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28700" y="8061612"/>
            <a:ext cx="15987280" cy="98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более детальная проработка сюжета игры, исправление ошибок</a:t>
            </a:r>
          </a:p>
        </p:txBody>
      </p:sp>
      <p:sp>
        <p:nvSpPr>
          <p:cNvPr id="18" name="Freeform 18"/>
          <p:cNvSpPr/>
          <p:nvPr/>
        </p:nvSpPr>
        <p:spPr>
          <a:xfrm>
            <a:off x="16593292" y="1235674"/>
            <a:ext cx="1331948" cy="1331948"/>
          </a:xfrm>
          <a:custGeom>
            <a:avLst/>
            <a:gdLst/>
            <a:ahLst/>
            <a:cxnLst/>
            <a:rect l="l" t="t" r="r" b="b"/>
            <a:pathLst>
              <a:path w="1331948" h="1331948">
                <a:moveTo>
                  <a:pt x="0" y="0"/>
                </a:moveTo>
                <a:lnTo>
                  <a:pt x="1331949" y="0"/>
                </a:lnTo>
                <a:lnTo>
                  <a:pt x="1331949" y="1331948"/>
                </a:lnTo>
                <a:lnTo>
                  <a:pt x="0" y="1331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39254" y="8497076"/>
            <a:ext cx="1331948" cy="1331948"/>
          </a:xfrm>
          <a:custGeom>
            <a:avLst/>
            <a:gdLst/>
            <a:ahLst/>
            <a:cxnLst/>
            <a:rect l="l" t="t" r="r" b="b"/>
            <a:pathLst>
              <a:path w="1331948" h="1331948">
                <a:moveTo>
                  <a:pt x="0" y="0"/>
                </a:moveTo>
                <a:lnTo>
                  <a:pt x="1331948" y="0"/>
                </a:lnTo>
                <a:lnTo>
                  <a:pt x="1331948" y="1331948"/>
                </a:lnTo>
                <a:lnTo>
                  <a:pt x="0" y="13319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>
            <a:grpSpLocks noChangeAspect="1"/>
          </p:cNvGrpSpPr>
          <p:nvPr/>
        </p:nvGrpSpPr>
        <p:grpSpPr>
          <a:xfrm rot="-5400000">
            <a:off x="945286" y="5873733"/>
            <a:ext cx="509396" cy="342502"/>
            <a:chOff x="0" y="0"/>
            <a:chExt cx="1930400" cy="129794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0" y="8301879"/>
            <a:ext cx="5780565" cy="1912842"/>
          </a:xfrm>
          <a:custGeom>
            <a:avLst/>
            <a:gdLst/>
            <a:ahLst/>
            <a:cxnLst/>
            <a:rect l="l" t="t" r="r" b="b"/>
            <a:pathLst>
              <a:path w="5780565" h="1912842">
                <a:moveTo>
                  <a:pt x="0" y="0"/>
                </a:moveTo>
                <a:lnTo>
                  <a:pt x="5780565" y="0"/>
                </a:lnTo>
                <a:lnTo>
                  <a:pt x="5780565" y="1912842"/>
                </a:lnTo>
                <a:lnTo>
                  <a:pt x="0" y="19128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03989" y="4726186"/>
            <a:ext cx="8279324" cy="8673578"/>
          </a:xfrm>
          <a:custGeom>
            <a:avLst/>
            <a:gdLst/>
            <a:ahLst/>
            <a:cxnLst/>
            <a:rect l="l" t="t" r="r" b="b"/>
            <a:pathLst>
              <a:path w="8279324" h="8673578">
                <a:moveTo>
                  <a:pt x="0" y="0"/>
                </a:moveTo>
                <a:lnTo>
                  <a:pt x="8279325" y="0"/>
                </a:lnTo>
                <a:lnTo>
                  <a:pt x="8279325" y="8673578"/>
                </a:lnTo>
                <a:lnTo>
                  <a:pt x="0" y="86735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0" y="-1641837"/>
            <a:ext cx="4653162" cy="4653162"/>
          </a:xfrm>
          <a:custGeom>
            <a:avLst/>
            <a:gdLst/>
            <a:ahLst/>
            <a:cxnLst/>
            <a:rect l="l" t="t" r="r" b="b"/>
            <a:pathLst>
              <a:path w="4653162" h="4653162">
                <a:moveTo>
                  <a:pt x="0" y="0"/>
                </a:moveTo>
                <a:lnTo>
                  <a:pt x="4653162" y="0"/>
                </a:lnTo>
                <a:lnTo>
                  <a:pt x="4653162" y="4653162"/>
                </a:lnTo>
                <a:lnTo>
                  <a:pt x="0" y="46531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292700" y="960969"/>
            <a:ext cx="15702601" cy="2326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24"/>
              </a:lnSpc>
            </a:pPr>
            <a:r>
              <a:rPr lang="en-US" sz="9804">
                <a:solidFill>
                  <a:srgbClr val="000000"/>
                </a:solidFill>
                <a:latin typeface="Seymour One"/>
              </a:rPr>
              <a:t>СПАСИБО ЗА ВНИМАНИЕ!!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1853" y="9372600"/>
            <a:ext cx="1570260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3999">
                <a:solidFill>
                  <a:srgbClr val="000000"/>
                </a:solidFill>
                <a:latin typeface="Seymour One"/>
              </a:rPr>
              <a:t>МЫ СТАРАЛИСЬ</a:t>
            </a:r>
          </a:p>
        </p:txBody>
      </p:sp>
      <p:pic>
        <p:nvPicPr>
          <p:cNvPr id="1026" name="Picture 2" descr="кот плачет GIF - Кот плачет - Discover &amp; Share GIFs">
            <a:extLst>
              <a:ext uri="{FF2B5EF4-FFF2-40B4-BE49-F238E27FC236}">
                <a16:creationId xmlns:a16="http://schemas.microsoft.com/office/drawing/2014/main" id="{42290271-6D14-4EC4-B170-B7B5DD2B56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341" y="3394743"/>
            <a:ext cx="5687624" cy="56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7002038" y="-983628"/>
            <a:ext cx="2443355" cy="4854936"/>
            <a:chOff x="0" y="0"/>
            <a:chExt cx="3257807" cy="6473248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3257807" cy="3257807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6E7FF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0" y="3215442"/>
              <a:ext cx="3257807" cy="3257807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6E7FF"/>
              </a:solidFill>
            </p:spPr>
          </p:sp>
        </p:grpSp>
      </p:grpSp>
      <p:grpSp>
        <p:nvGrpSpPr>
          <p:cNvPr id="10" name="Group 10"/>
          <p:cNvGrpSpPr/>
          <p:nvPr/>
        </p:nvGrpSpPr>
        <p:grpSpPr>
          <a:xfrm>
            <a:off x="15853022" y="7843645"/>
            <a:ext cx="2443355" cy="2443355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A6E7FF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193011" y="6461127"/>
            <a:ext cx="2443355" cy="4854936"/>
            <a:chOff x="0" y="0"/>
            <a:chExt cx="3257807" cy="647324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3257807" cy="3257807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6E7F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3215442"/>
              <a:ext cx="3257807" cy="3257807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A6E7FF"/>
              </a:solidFill>
            </p:spPr>
          </p:sp>
        </p:grpSp>
      </p:grpSp>
      <p:sp>
        <p:nvSpPr>
          <p:cNvPr id="17" name="AutoShape 17"/>
          <p:cNvSpPr/>
          <p:nvPr/>
        </p:nvSpPr>
        <p:spPr>
          <a:xfrm>
            <a:off x="3722734" y="1086696"/>
            <a:ext cx="10287699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6263740" y="6461127"/>
            <a:ext cx="3524155" cy="3524155"/>
          </a:xfrm>
          <a:custGeom>
            <a:avLst/>
            <a:gdLst/>
            <a:ahLst/>
            <a:cxnLst/>
            <a:rect l="l" t="t" r="r" b="b"/>
            <a:pathLst>
              <a:path w="3524155" h="3524155">
                <a:moveTo>
                  <a:pt x="0" y="0"/>
                </a:moveTo>
                <a:lnTo>
                  <a:pt x="3524155" y="0"/>
                </a:lnTo>
                <a:lnTo>
                  <a:pt x="3524155" y="3524154"/>
                </a:lnTo>
                <a:lnTo>
                  <a:pt x="0" y="3524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667" y="762846"/>
            <a:ext cx="2694067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ИДЕЯ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010433" y="781896"/>
            <a:ext cx="3685178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ПОЛЬЗА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54725" y="4457137"/>
            <a:ext cx="7323891" cy="146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гедонистическая </a:t>
            </a:r>
          </a:p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(получение удовольствия от игрового процесса)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54725" y="6381667"/>
            <a:ext cx="7262060" cy="98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компенсаторная (возможность успокоиться)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48488" y="3011535"/>
            <a:ext cx="7074535" cy="98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3"/>
              </a:lnSpc>
            </a:pPr>
            <a:r>
              <a:rPr lang="en-US" sz="3982">
                <a:solidFill>
                  <a:srgbClr val="032537"/>
                </a:solidFill>
                <a:latin typeface="Neue Machina"/>
              </a:rPr>
              <a:t>способ разнообразия досуга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090987"/>
            <a:ext cx="7398956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5"/>
              </a:lnSpc>
            </a:pPr>
            <a:r>
              <a:rPr lang="en-US" sz="4500">
                <a:solidFill>
                  <a:srgbClr val="032537"/>
                </a:solidFill>
                <a:latin typeface="Neue Machina"/>
              </a:rPr>
              <a:t>создание приключенческой игры про выживание на загадочном острове </a:t>
            </a:r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 rot="-5400000">
            <a:off x="9361946" y="3287183"/>
            <a:ext cx="509396" cy="342502"/>
            <a:chOff x="0" y="0"/>
            <a:chExt cx="1930400" cy="12979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 rot="-5400000">
            <a:off x="9361946" y="4972249"/>
            <a:ext cx="509396" cy="342502"/>
            <a:chOff x="0" y="0"/>
            <a:chExt cx="1930400" cy="129794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 rot="-5400000">
            <a:off x="9361946" y="6657315"/>
            <a:ext cx="509396" cy="342502"/>
            <a:chOff x="0" y="0"/>
            <a:chExt cx="1930400" cy="129794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5079453" y="-1847213"/>
            <a:ext cx="4629860" cy="4850329"/>
          </a:xfrm>
          <a:custGeom>
            <a:avLst/>
            <a:gdLst/>
            <a:ahLst/>
            <a:cxnLst/>
            <a:rect l="l" t="t" r="r" b="b"/>
            <a:pathLst>
              <a:path w="4629860" h="4850329">
                <a:moveTo>
                  <a:pt x="0" y="0"/>
                </a:moveTo>
                <a:lnTo>
                  <a:pt x="4629860" y="0"/>
                </a:lnTo>
                <a:lnTo>
                  <a:pt x="4629860" y="4850330"/>
                </a:lnTo>
                <a:lnTo>
                  <a:pt x="0" y="485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1722364" y="7551934"/>
            <a:ext cx="4629860" cy="4850329"/>
          </a:xfrm>
          <a:custGeom>
            <a:avLst/>
            <a:gdLst/>
            <a:ahLst/>
            <a:cxnLst/>
            <a:rect l="l" t="t" r="r" b="b"/>
            <a:pathLst>
              <a:path w="4629860" h="4850329">
                <a:moveTo>
                  <a:pt x="0" y="0"/>
                </a:moveTo>
                <a:lnTo>
                  <a:pt x="4629860" y="0"/>
                </a:lnTo>
                <a:lnTo>
                  <a:pt x="4629860" y="4850329"/>
                </a:lnTo>
                <a:lnTo>
                  <a:pt x="0" y="4850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AutoShape 7"/>
          <p:cNvSpPr/>
          <p:nvPr/>
        </p:nvSpPr>
        <p:spPr>
          <a:xfrm>
            <a:off x="9669941" y="1086696"/>
            <a:ext cx="7897435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028667" y="762846"/>
            <a:ext cx="8641275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ПЛАН РЕАЛИЗАЦИИ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71060" y="1820980"/>
            <a:ext cx="16145879" cy="87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создание персонажа и механики его перемещения по экрану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создание камеры, внутриигрового окружения: карта, объекты, барьеры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создание пользовательского интерфейса, игрового времени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добавление сущностей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создание инвентаря и возможности хранения в нем объектов 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создание игрового меню, персональных настроек пользователя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r>
              <a:rPr lang="en-US" sz="4029">
                <a:solidFill>
                  <a:srgbClr val="032537"/>
                </a:solidFill>
                <a:latin typeface="Neue Machina"/>
              </a:rPr>
              <a:t>добавление аудио-сопровождения</a:t>
            </a: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  <a:p>
            <a:pPr algn="just">
              <a:lnSpc>
                <a:spcPts val="3827"/>
              </a:lnSpc>
            </a:pPr>
            <a:endParaRPr lang="en-US" sz="4029">
              <a:solidFill>
                <a:srgbClr val="032537"/>
              </a:solidFill>
              <a:latin typeface="Neue Machi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>
            <a:off x="13253476" y="1543896"/>
            <a:ext cx="4313900" cy="8354502"/>
            <a:chOff x="0" y="0"/>
            <a:chExt cx="1136171" cy="220036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36171" cy="2200363"/>
            </a:xfrm>
            <a:custGeom>
              <a:avLst/>
              <a:gdLst/>
              <a:ahLst/>
              <a:cxnLst/>
              <a:rect l="l" t="t" r="r" b="b"/>
              <a:pathLst>
                <a:path w="1136171" h="2200363">
                  <a:moveTo>
                    <a:pt x="0" y="0"/>
                  </a:moveTo>
                  <a:lnTo>
                    <a:pt x="1136171" y="0"/>
                  </a:lnTo>
                  <a:lnTo>
                    <a:pt x="1136171" y="2200363"/>
                  </a:lnTo>
                  <a:lnTo>
                    <a:pt x="0" y="2200363"/>
                  </a:lnTo>
                  <a:close/>
                </a:path>
              </a:pathLst>
            </a:custGeom>
            <a:solidFill>
              <a:srgbClr val="A6E7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57150"/>
              <a:ext cx="1136171" cy="21432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6"/>
                </a:lnSpc>
              </a:pPr>
              <a:endParaRPr/>
            </a:p>
          </p:txBody>
        </p:sp>
      </p:grpSp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959021" y="1543896"/>
          <a:ext cx="16608355" cy="8354502"/>
        </p:xfrm>
        <a:graphic>
          <a:graphicData uri="http://schemas.openxmlformats.org/drawingml/2006/table">
            <a:tbl>
              <a:tblPr/>
              <a:tblGrid>
                <a:gridCol w="12297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1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персонаж и его механики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Д 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камера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внутриигровое окружения: карта, объекты, барьеры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Д 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инвентарь, пользовательский интерфейс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игровоe время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Д 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сущности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Д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4503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игровое меню, персональные настройки пользователя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2981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аудио-сопровождение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Neue Machina"/>
                        </a:rPr>
                        <a:t>Д Л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AutoShape 9"/>
          <p:cNvSpPr/>
          <p:nvPr/>
        </p:nvSpPr>
        <p:spPr>
          <a:xfrm>
            <a:off x="11438030" y="1086696"/>
            <a:ext cx="612934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1028667" y="762846"/>
            <a:ext cx="10409364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РАСПРЕДЕЛЕНИЕ ЗАДАЧ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028700" y="1846348"/>
            <a:ext cx="5498270" cy="5659352"/>
          </a:xfrm>
          <a:custGeom>
            <a:avLst/>
            <a:gdLst/>
            <a:ahLst/>
            <a:cxnLst/>
            <a:rect l="l" t="t" r="r" b="b"/>
            <a:pathLst>
              <a:path w="5187006" h="5187006">
                <a:moveTo>
                  <a:pt x="0" y="0"/>
                </a:moveTo>
                <a:lnTo>
                  <a:pt x="5187006" y="0"/>
                </a:lnTo>
                <a:lnTo>
                  <a:pt x="5187006" y="5187006"/>
                </a:lnTo>
                <a:lnTo>
                  <a:pt x="0" y="51870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8833" y="7505700"/>
            <a:ext cx="5855746" cy="2342298"/>
          </a:xfrm>
          <a:custGeom>
            <a:avLst/>
            <a:gdLst/>
            <a:ahLst/>
            <a:cxnLst/>
            <a:rect l="l" t="t" r="r" b="b"/>
            <a:pathLst>
              <a:path w="5855746" h="2342298">
                <a:moveTo>
                  <a:pt x="0" y="0"/>
                </a:moveTo>
                <a:lnTo>
                  <a:pt x="5855745" y="0"/>
                </a:lnTo>
                <a:lnTo>
                  <a:pt x="5855745" y="2342298"/>
                </a:lnTo>
                <a:lnTo>
                  <a:pt x="0" y="23422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55886" y="7212201"/>
            <a:ext cx="8553907" cy="2623877"/>
          </a:xfrm>
          <a:custGeom>
            <a:avLst/>
            <a:gdLst/>
            <a:ahLst/>
            <a:cxnLst/>
            <a:rect l="l" t="t" r="r" b="b"/>
            <a:pathLst>
              <a:path w="8198044" h="2342298">
                <a:moveTo>
                  <a:pt x="0" y="0"/>
                </a:moveTo>
                <a:lnTo>
                  <a:pt x="8198044" y="0"/>
                </a:lnTo>
                <a:lnTo>
                  <a:pt x="8198044" y="2342298"/>
                </a:lnTo>
                <a:lnTo>
                  <a:pt x="0" y="23422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3607957" y="1086696"/>
            <a:ext cx="395941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028667" y="762846"/>
            <a:ext cx="12579291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КАРТА, ОБЪЕКТЫ, СУЩЕСТВА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595634" y="1631592"/>
            <a:ext cx="2374432" cy="2354068"/>
          </a:xfrm>
          <a:custGeom>
            <a:avLst/>
            <a:gdLst/>
            <a:ahLst/>
            <a:cxnLst/>
            <a:rect l="l" t="t" r="r" b="b"/>
            <a:pathLst>
              <a:path w="2374432" h="2354068">
                <a:moveTo>
                  <a:pt x="0" y="0"/>
                </a:moveTo>
                <a:lnTo>
                  <a:pt x="2374432" y="0"/>
                </a:lnTo>
                <a:lnTo>
                  <a:pt x="2374432" y="2354068"/>
                </a:lnTo>
                <a:lnTo>
                  <a:pt x="0" y="2354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08596" b="-131228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26572" y="4439850"/>
            <a:ext cx="2259554" cy="2321429"/>
          </a:xfrm>
          <a:custGeom>
            <a:avLst/>
            <a:gdLst/>
            <a:ahLst/>
            <a:cxnLst/>
            <a:rect l="l" t="t" r="r" b="b"/>
            <a:pathLst>
              <a:path w="2259554" h="2321429">
                <a:moveTo>
                  <a:pt x="0" y="0"/>
                </a:moveTo>
                <a:lnTo>
                  <a:pt x="2259554" y="0"/>
                </a:lnTo>
                <a:lnTo>
                  <a:pt x="2259554" y="2321429"/>
                </a:lnTo>
                <a:lnTo>
                  <a:pt x="0" y="23214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520654" b="-112536"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526970" y="2488081"/>
            <a:ext cx="4857832" cy="3903539"/>
          </a:xfrm>
          <a:custGeom>
            <a:avLst/>
            <a:gdLst/>
            <a:ahLst/>
            <a:cxnLst/>
            <a:rect l="l" t="t" r="r" b="b"/>
            <a:pathLst>
              <a:path w="4857832" h="3903539">
                <a:moveTo>
                  <a:pt x="0" y="0"/>
                </a:moveTo>
                <a:lnTo>
                  <a:pt x="4857832" y="0"/>
                </a:lnTo>
                <a:lnTo>
                  <a:pt x="4857832" y="3903540"/>
                </a:lnTo>
                <a:lnTo>
                  <a:pt x="0" y="39035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81481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384802" y="4439851"/>
            <a:ext cx="2587854" cy="1995663"/>
          </a:xfrm>
          <a:custGeom>
            <a:avLst/>
            <a:gdLst/>
            <a:ahLst/>
            <a:cxnLst/>
            <a:rect l="l" t="t" r="r" b="b"/>
            <a:pathLst>
              <a:path w="2587854" h="1995663">
                <a:moveTo>
                  <a:pt x="0" y="0"/>
                </a:moveTo>
                <a:lnTo>
                  <a:pt x="2587854" y="0"/>
                </a:lnTo>
                <a:lnTo>
                  <a:pt x="2587854" y="1995662"/>
                </a:lnTo>
                <a:lnTo>
                  <a:pt x="0" y="199566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553920" t="-38476" r="-1726" b="-470975"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9857466" y="1086696"/>
            <a:ext cx="77099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0512640" y="1329582"/>
            <a:ext cx="7456574" cy="8467635"/>
          </a:xfrm>
          <a:custGeom>
            <a:avLst/>
            <a:gdLst/>
            <a:ahLst/>
            <a:cxnLst/>
            <a:rect l="l" t="t" r="r" b="b"/>
            <a:pathLst>
              <a:path w="7456574" h="8467635">
                <a:moveTo>
                  <a:pt x="0" y="0"/>
                </a:moveTo>
                <a:lnTo>
                  <a:pt x="7456574" y="0"/>
                </a:lnTo>
                <a:lnTo>
                  <a:pt x="7456574" y="8467635"/>
                </a:lnTo>
                <a:lnTo>
                  <a:pt x="0" y="84676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667" y="1488518"/>
            <a:ext cx="1568383" cy="1888377"/>
          </a:xfrm>
          <a:custGeom>
            <a:avLst/>
            <a:gdLst/>
            <a:ahLst/>
            <a:cxnLst/>
            <a:rect l="l" t="t" r="r" b="b"/>
            <a:pathLst>
              <a:path w="1568383" h="1888377">
                <a:moveTo>
                  <a:pt x="0" y="0"/>
                </a:moveTo>
                <a:lnTo>
                  <a:pt x="1568382" y="0"/>
                </a:lnTo>
                <a:lnTo>
                  <a:pt x="1568382" y="1888377"/>
                </a:lnTo>
                <a:lnTo>
                  <a:pt x="0" y="18883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0" r="-427587" b="-6803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597049" y="1612670"/>
            <a:ext cx="1457403" cy="1764225"/>
          </a:xfrm>
          <a:custGeom>
            <a:avLst/>
            <a:gdLst/>
            <a:ahLst/>
            <a:cxnLst/>
            <a:rect l="l" t="t" r="r" b="b"/>
            <a:pathLst>
              <a:path w="1457403" h="1764225">
                <a:moveTo>
                  <a:pt x="0" y="0"/>
                </a:moveTo>
                <a:lnTo>
                  <a:pt x="1457403" y="0"/>
                </a:lnTo>
                <a:lnTo>
                  <a:pt x="1457403" y="1764225"/>
                </a:lnTo>
                <a:lnTo>
                  <a:pt x="0" y="1764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29090" t="-1858" r="-6969" b="-5769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4010" y="3640502"/>
            <a:ext cx="8914782" cy="6156716"/>
          </a:xfrm>
          <a:custGeom>
            <a:avLst/>
            <a:gdLst/>
            <a:ahLst/>
            <a:cxnLst/>
            <a:rect l="l" t="t" r="r" b="b"/>
            <a:pathLst>
              <a:path w="8914782" h="6156716">
                <a:moveTo>
                  <a:pt x="0" y="0"/>
                </a:moveTo>
                <a:lnTo>
                  <a:pt x="8914782" y="0"/>
                </a:lnTo>
                <a:lnTo>
                  <a:pt x="8914782" y="6156715"/>
                </a:lnTo>
                <a:lnTo>
                  <a:pt x="0" y="61567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667" y="762846"/>
            <a:ext cx="882879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ХРАНЕНИЕ ДАННЫХ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89257" y="5598350"/>
            <a:ext cx="6740343" cy="3892018"/>
          </a:xfrm>
          <a:custGeom>
            <a:avLst/>
            <a:gdLst/>
            <a:ahLst/>
            <a:cxnLst/>
            <a:rect l="l" t="t" r="r" b="b"/>
            <a:pathLst>
              <a:path w="6740343" h="3892018">
                <a:moveTo>
                  <a:pt x="0" y="0"/>
                </a:moveTo>
                <a:lnTo>
                  <a:pt x="6740343" y="0"/>
                </a:lnTo>
                <a:lnTo>
                  <a:pt x="6740343" y="3892019"/>
                </a:lnTo>
                <a:lnTo>
                  <a:pt x="0" y="38920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9257" y="1694290"/>
            <a:ext cx="6740343" cy="3904060"/>
          </a:xfrm>
          <a:custGeom>
            <a:avLst/>
            <a:gdLst/>
            <a:ahLst/>
            <a:cxnLst/>
            <a:rect l="l" t="t" r="r" b="b"/>
            <a:pathLst>
              <a:path w="6740343" h="3904060">
                <a:moveTo>
                  <a:pt x="0" y="0"/>
                </a:moveTo>
                <a:lnTo>
                  <a:pt x="6740343" y="0"/>
                </a:lnTo>
                <a:lnTo>
                  <a:pt x="6740343" y="3904060"/>
                </a:lnTo>
                <a:lnTo>
                  <a:pt x="0" y="3904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19537" y="1777723"/>
            <a:ext cx="2909621" cy="3820628"/>
          </a:xfrm>
          <a:custGeom>
            <a:avLst/>
            <a:gdLst/>
            <a:ahLst/>
            <a:cxnLst/>
            <a:rect l="l" t="t" r="r" b="b"/>
            <a:pathLst>
              <a:path w="2909621" h="3820628">
                <a:moveTo>
                  <a:pt x="0" y="0"/>
                </a:moveTo>
                <a:lnTo>
                  <a:pt x="2909621" y="0"/>
                </a:lnTo>
                <a:lnTo>
                  <a:pt x="2909621" y="3820627"/>
                </a:lnTo>
                <a:lnTo>
                  <a:pt x="0" y="38206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939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44000" y="3317070"/>
            <a:ext cx="2894558" cy="821331"/>
          </a:xfrm>
          <a:custGeom>
            <a:avLst/>
            <a:gdLst/>
            <a:ahLst/>
            <a:cxnLst/>
            <a:rect l="l" t="t" r="r" b="b"/>
            <a:pathLst>
              <a:path w="2894558" h="821331">
                <a:moveTo>
                  <a:pt x="0" y="0"/>
                </a:moveTo>
                <a:lnTo>
                  <a:pt x="2894558" y="0"/>
                </a:lnTo>
                <a:lnTo>
                  <a:pt x="2894558" y="821331"/>
                </a:lnTo>
                <a:lnTo>
                  <a:pt x="0" y="8213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144000" y="7106112"/>
            <a:ext cx="2894558" cy="821331"/>
          </a:xfrm>
          <a:custGeom>
            <a:avLst/>
            <a:gdLst/>
            <a:ahLst/>
            <a:cxnLst/>
            <a:rect l="l" t="t" r="r" b="b"/>
            <a:pathLst>
              <a:path w="2894558" h="821331">
                <a:moveTo>
                  <a:pt x="0" y="0"/>
                </a:moveTo>
                <a:lnTo>
                  <a:pt x="2894558" y="0"/>
                </a:lnTo>
                <a:lnTo>
                  <a:pt x="2894558" y="821330"/>
                </a:lnTo>
                <a:lnTo>
                  <a:pt x="0" y="8213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619537" y="6354024"/>
            <a:ext cx="2909621" cy="2641041"/>
          </a:xfrm>
          <a:custGeom>
            <a:avLst/>
            <a:gdLst/>
            <a:ahLst/>
            <a:cxnLst/>
            <a:rect l="l" t="t" r="r" b="b"/>
            <a:pathLst>
              <a:path w="2909621" h="2641041">
                <a:moveTo>
                  <a:pt x="0" y="0"/>
                </a:moveTo>
                <a:lnTo>
                  <a:pt x="2909621" y="0"/>
                </a:lnTo>
                <a:lnTo>
                  <a:pt x="2909621" y="2641041"/>
                </a:lnTo>
                <a:lnTo>
                  <a:pt x="0" y="26410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>
            <a:off x="9857466" y="1086696"/>
            <a:ext cx="770991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028667" y="762846"/>
            <a:ext cx="8828799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ХРАНЕНИЕ ДАННЫХ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1576923" y="2498281"/>
            <a:ext cx="4151849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099">
                <a:solidFill>
                  <a:srgbClr val="000000"/>
                </a:solidFill>
                <a:latin typeface="Neue Machina Ultra-Bold"/>
              </a:rPr>
              <a:t>ПРОСТОЙ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312729"/>
            <a:ext cx="5248295" cy="351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здоровье персонажа: 200</a:t>
            </a: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количество врагов: 8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000000"/>
              </a:solidFill>
              <a:latin typeface="Neue Machina"/>
            </a:endParaRP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здоровье боса: 100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000000"/>
              </a:solidFill>
              <a:latin typeface="Neue Machina"/>
            </a:endParaRP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количество необходимых ресурсов: по 5 на каждый вид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268743" y="2498281"/>
            <a:ext cx="323157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099">
                <a:solidFill>
                  <a:srgbClr val="000000"/>
                </a:solidFill>
                <a:latin typeface="Neue Machina Ultra-Bold"/>
              </a:rPr>
              <a:t>СЛОЖНЫЙ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28213" y="2498281"/>
            <a:ext cx="3231574" cy="457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3099">
                <a:solidFill>
                  <a:srgbClr val="000000"/>
                </a:solidFill>
                <a:latin typeface="Neue Machina Ultra-Bold"/>
              </a:rPr>
              <a:t>СРЕДНИЙ</a:t>
            </a:r>
          </a:p>
        </p:txBody>
      </p:sp>
      <p:sp>
        <p:nvSpPr>
          <p:cNvPr id="9" name="AutoShape 9"/>
          <p:cNvSpPr/>
          <p:nvPr/>
        </p:nvSpPr>
        <p:spPr>
          <a:xfrm>
            <a:off x="6439399" y="2956116"/>
            <a:ext cx="0" cy="57567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6441976" y="4312729"/>
            <a:ext cx="5248295" cy="351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здоровье персонажа: 150</a:t>
            </a: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количество врагов: 12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000000"/>
              </a:solidFill>
              <a:latin typeface="Neue Machina"/>
            </a:endParaRP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здоровье боса: 150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000000"/>
              </a:solidFill>
              <a:latin typeface="Neue Machina"/>
            </a:endParaRP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количество необходимых ресурсов: по 7 на каждый вид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871246" y="4312729"/>
            <a:ext cx="5248295" cy="3514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здоровье персонажа: 100</a:t>
            </a: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количество врагов: 16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000000"/>
              </a:solidFill>
              <a:latin typeface="Neue Machina"/>
            </a:endParaRP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здоровье боса: 150</a:t>
            </a:r>
          </a:p>
          <a:p>
            <a:pPr algn="ctr">
              <a:lnSpc>
                <a:spcPts val="3450"/>
              </a:lnSpc>
            </a:pPr>
            <a:endParaRPr lang="en-US" sz="3000">
              <a:solidFill>
                <a:srgbClr val="000000"/>
              </a:solidFill>
              <a:latin typeface="Neue Machina"/>
            </a:endParaRPr>
          </a:p>
          <a:p>
            <a:pPr algn="ctr">
              <a:lnSpc>
                <a:spcPts val="3450"/>
              </a:lnSpc>
            </a:pPr>
            <a:r>
              <a:rPr lang="en-US" sz="3000">
                <a:solidFill>
                  <a:srgbClr val="000000"/>
                </a:solidFill>
                <a:latin typeface="Neue Machina"/>
              </a:rPr>
              <a:t>количество необходимых ресурсов: по 8 на каждый вид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1690271" y="2956116"/>
            <a:ext cx="0" cy="575671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3536135" y="8712828"/>
            <a:ext cx="4751865" cy="1572435"/>
          </a:xfrm>
          <a:custGeom>
            <a:avLst/>
            <a:gdLst/>
            <a:ahLst/>
            <a:cxnLst/>
            <a:rect l="l" t="t" r="r" b="b"/>
            <a:pathLst>
              <a:path w="4751865" h="1572435">
                <a:moveTo>
                  <a:pt x="0" y="0"/>
                </a:moveTo>
                <a:lnTo>
                  <a:pt x="4751865" y="0"/>
                </a:lnTo>
                <a:lnTo>
                  <a:pt x="4751865" y="1572436"/>
                </a:lnTo>
                <a:lnTo>
                  <a:pt x="0" y="15724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0" y="8714565"/>
            <a:ext cx="4751865" cy="1572435"/>
          </a:xfrm>
          <a:custGeom>
            <a:avLst/>
            <a:gdLst/>
            <a:ahLst/>
            <a:cxnLst/>
            <a:rect l="l" t="t" r="r" b="b"/>
            <a:pathLst>
              <a:path w="4751865" h="1572435">
                <a:moveTo>
                  <a:pt x="0" y="0"/>
                </a:moveTo>
                <a:lnTo>
                  <a:pt x="4751865" y="0"/>
                </a:lnTo>
                <a:lnTo>
                  <a:pt x="4751865" y="1572435"/>
                </a:lnTo>
                <a:lnTo>
                  <a:pt x="0" y="15724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AutoShape 15"/>
          <p:cNvSpPr/>
          <p:nvPr/>
        </p:nvSpPr>
        <p:spPr>
          <a:xfrm>
            <a:off x="7528213" y="1086696"/>
            <a:ext cx="100391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1028667" y="762846"/>
            <a:ext cx="6499546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700"/>
              </a:lnSpc>
            </a:pPr>
            <a:r>
              <a:rPr lang="en-US" sz="6000">
                <a:solidFill>
                  <a:srgbClr val="000000"/>
                </a:solidFill>
                <a:latin typeface="Neue Machina Ultra-Bold"/>
              </a:rPr>
              <a:t>УРОВНИ ИГРЫ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DEF9FF">
                <a:alpha val="100000"/>
              </a:srgbClr>
            </a:gs>
            <a:gs pos="100000">
              <a:srgbClr val="FFFFFF">
                <a:alpha val="100000"/>
              </a:srgb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09662" y="0"/>
            <a:ext cx="20507325" cy="10287000"/>
            <a:chOff x="0" y="0"/>
            <a:chExt cx="273431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1362710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0" y="0"/>
                  </a:moveTo>
                  <a:lnTo>
                    <a:pt x="13716000" y="0"/>
                  </a:lnTo>
                  <a:lnTo>
                    <a:pt x="13716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1467623" y="656135"/>
            <a:ext cx="7689534" cy="4276736"/>
          </a:xfrm>
          <a:custGeom>
            <a:avLst/>
            <a:gdLst/>
            <a:ahLst/>
            <a:cxnLst/>
            <a:rect l="l" t="t" r="r" b="b"/>
            <a:pathLst>
              <a:path w="7689534" h="4276736">
                <a:moveTo>
                  <a:pt x="0" y="0"/>
                </a:moveTo>
                <a:lnTo>
                  <a:pt x="7689534" y="0"/>
                </a:lnTo>
                <a:lnTo>
                  <a:pt x="7689534" y="4276737"/>
                </a:lnTo>
                <a:lnTo>
                  <a:pt x="0" y="42767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67623" y="4932872"/>
            <a:ext cx="7689534" cy="4325428"/>
          </a:xfrm>
          <a:custGeom>
            <a:avLst/>
            <a:gdLst/>
            <a:ahLst/>
            <a:cxnLst/>
            <a:rect l="l" t="t" r="r" b="b"/>
            <a:pathLst>
              <a:path w="7689534" h="4325428">
                <a:moveTo>
                  <a:pt x="0" y="0"/>
                </a:moveTo>
                <a:lnTo>
                  <a:pt x="7689534" y="0"/>
                </a:lnTo>
                <a:lnTo>
                  <a:pt x="7689534" y="4325428"/>
                </a:lnTo>
                <a:lnTo>
                  <a:pt x="0" y="43254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594" r="-125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36868" y="676924"/>
            <a:ext cx="7679733" cy="4278023"/>
          </a:xfrm>
          <a:custGeom>
            <a:avLst/>
            <a:gdLst/>
            <a:ahLst/>
            <a:cxnLst/>
            <a:rect l="l" t="t" r="r" b="b"/>
            <a:pathLst>
              <a:path w="7679733" h="4278023">
                <a:moveTo>
                  <a:pt x="0" y="0"/>
                </a:moveTo>
                <a:lnTo>
                  <a:pt x="7679733" y="0"/>
                </a:lnTo>
                <a:lnTo>
                  <a:pt x="7679733" y="4278022"/>
                </a:lnTo>
                <a:lnTo>
                  <a:pt x="0" y="4278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746" t="-8303" r="-4641" b="-430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9136868" y="4954946"/>
            <a:ext cx="7683509" cy="4303354"/>
          </a:xfrm>
          <a:custGeom>
            <a:avLst/>
            <a:gdLst/>
            <a:ahLst/>
            <a:cxnLst/>
            <a:rect l="l" t="t" r="r" b="b"/>
            <a:pathLst>
              <a:path w="7683509" h="4303354">
                <a:moveTo>
                  <a:pt x="0" y="0"/>
                </a:moveTo>
                <a:lnTo>
                  <a:pt x="7683509" y="0"/>
                </a:lnTo>
                <a:lnTo>
                  <a:pt x="7683509" y="4303354"/>
                </a:lnTo>
                <a:lnTo>
                  <a:pt x="0" y="43033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3692" b="-291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892308" y="9372600"/>
            <a:ext cx="5619771" cy="67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28"/>
              </a:lnSpc>
            </a:pPr>
            <a:r>
              <a:rPr lang="en-US" sz="5187">
                <a:solidFill>
                  <a:srgbClr val="000000"/>
                </a:solidFill>
                <a:latin typeface="Neue Machina Ultra-Bold"/>
              </a:rPr>
              <a:t>ВСЁ VERY COOL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263</Words>
  <Application>Microsoft Office PowerPoint</Application>
  <PresentationFormat>Произвольный</PresentationFormat>
  <Paragraphs>87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Neue Machina</vt:lpstr>
      <vt:lpstr>Arial</vt:lpstr>
      <vt:lpstr>Neue Machina Ultra-Bold</vt:lpstr>
      <vt:lpstr>Calibri</vt:lpstr>
      <vt:lpstr>Montserrat Medium</vt:lpstr>
      <vt:lpstr>Seymour One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Marshmallow pygame</dc:title>
  <cp:lastModifiedBy>Лена Ташлыкова</cp:lastModifiedBy>
  <cp:revision>3</cp:revision>
  <dcterms:created xsi:type="dcterms:W3CDTF">2006-08-16T00:00:00Z</dcterms:created>
  <dcterms:modified xsi:type="dcterms:W3CDTF">2024-01-21T16:52:41Z</dcterms:modified>
  <dc:identifier>DAF6Jk8P6CQ</dc:identifier>
</cp:coreProperties>
</file>